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58" r:id="rId4"/>
    <p:sldId id="272" r:id="rId5"/>
    <p:sldId id="273" r:id="rId6"/>
    <p:sldId id="274" r:id="rId7"/>
    <p:sldId id="275" r:id="rId8"/>
    <p:sldId id="262" r:id="rId9"/>
    <p:sldId id="263" r:id="rId10"/>
    <p:sldId id="264" r:id="rId11"/>
    <p:sldId id="265" r:id="rId12"/>
    <p:sldId id="266" r:id="rId13"/>
    <p:sldId id="305" r:id="rId14"/>
    <p:sldId id="267" r:id="rId15"/>
    <p:sldId id="269" r:id="rId16"/>
    <p:sldId id="268" r:id="rId17"/>
    <p:sldId id="276" r:id="rId18"/>
    <p:sldId id="270" r:id="rId19"/>
    <p:sldId id="296" r:id="rId20"/>
    <p:sldId id="271" r:id="rId21"/>
    <p:sldId id="278" r:id="rId22"/>
    <p:sldId id="280" r:id="rId23"/>
    <p:sldId id="281" r:id="rId24"/>
    <p:sldId id="286" r:id="rId25"/>
    <p:sldId id="283" r:id="rId26"/>
    <p:sldId id="287" r:id="rId27"/>
    <p:sldId id="288" r:id="rId28"/>
    <p:sldId id="301" r:id="rId29"/>
    <p:sldId id="302" r:id="rId30"/>
    <p:sldId id="303" r:id="rId31"/>
    <p:sldId id="293" r:id="rId32"/>
    <p:sldId id="290" r:id="rId33"/>
    <p:sldId id="291" r:id="rId34"/>
    <p:sldId id="304" r:id="rId35"/>
    <p:sldId id="294" r:id="rId36"/>
    <p:sldId id="295" r:id="rId37"/>
    <p:sldId id="297" r:id="rId38"/>
    <p:sldId id="298" r:id="rId39"/>
    <p:sldId id="299" r:id="rId40"/>
    <p:sldId id="30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55950-334A-48A1-9A54-5E18781D4DF0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51318-DB2D-42D9-BC69-A676F63B1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51318-DB2D-42D9-BC69-A676F63B143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AB088-91E7-4631-A14E-7E6D838436B1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64E27-D1D9-4233-BDAC-C42BA949B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7200" dirty="0" smtClean="0"/>
              <a:t>Water Chemistry</a:t>
            </a:r>
          </a:p>
        </p:txBody>
      </p:sp>
      <p:pic>
        <p:nvPicPr>
          <p:cNvPr id="3075" name="Picture 18" descr="Water Molecul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2785"/>
          <a:stretch>
            <a:fillRect/>
          </a:stretch>
        </p:blipFill>
        <p:spPr>
          <a:xfrm>
            <a:off x="796925" y="1500188"/>
            <a:ext cx="7620000" cy="5357812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taste</a:t>
            </a:r>
          </a:p>
          <a:p>
            <a:r>
              <a:rPr lang="en-US" dirty="0" smtClean="0"/>
              <a:t>Strength to teeth due to dissolved Ca</a:t>
            </a:r>
            <a:r>
              <a:rPr lang="en-US" baseline="30000" dirty="0" smtClean="0"/>
              <a:t>+2</a:t>
            </a:r>
            <a:r>
              <a:rPr lang="en-US" dirty="0" smtClean="0"/>
              <a:t> ions</a:t>
            </a:r>
          </a:p>
          <a:p>
            <a:r>
              <a:rPr lang="en-US" dirty="0" smtClean="0"/>
              <a:t>Prevention of poisonous lead in drinking water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Production of scum with soap</a:t>
            </a:r>
          </a:p>
          <a:p>
            <a:pPr>
              <a:defRPr/>
            </a:pPr>
            <a:r>
              <a:rPr lang="en-US" dirty="0" smtClean="0"/>
              <a:t>Washing </a:t>
            </a:r>
            <a:r>
              <a:rPr lang="en-US" dirty="0"/>
              <a:t>and bathing</a:t>
            </a:r>
          </a:p>
          <a:p>
            <a:pPr>
              <a:defRPr/>
            </a:pPr>
            <a:r>
              <a:rPr lang="en-US" dirty="0" smtClean="0"/>
              <a:t>Cooking </a:t>
            </a:r>
            <a:r>
              <a:rPr lang="en-US" dirty="0"/>
              <a:t>and drinking</a:t>
            </a:r>
          </a:p>
          <a:p>
            <a:pPr>
              <a:defRPr/>
            </a:pPr>
            <a:r>
              <a:rPr lang="en-US" dirty="0" smtClean="0"/>
              <a:t>Textile </a:t>
            </a:r>
            <a:r>
              <a:rPr lang="en-US" dirty="0"/>
              <a:t>industry</a:t>
            </a:r>
          </a:p>
          <a:p>
            <a:pPr>
              <a:defRPr/>
            </a:pPr>
            <a:r>
              <a:rPr lang="en-US" dirty="0" smtClean="0"/>
              <a:t>Sugar </a:t>
            </a:r>
            <a:r>
              <a:rPr lang="en-US" dirty="0"/>
              <a:t>industry</a:t>
            </a:r>
          </a:p>
          <a:p>
            <a:pPr>
              <a:defRPr/>
            </a:pPr>
            <a:r>
              <a:rPr lang="en-US" dirty="0" smtClean="0"/>
              <a:t>Dyeing </a:t>
            </a:r>
            <a:r>
              <a:rPr lang="en-US" dirty="0"/>
              <a:t>industry</a:t>
            </a:r>
          </a:p>
          <a:p>
            <a:pPr>
              <a:defRPr/>
            </a:pPr>
            <a:r>
              <a:rPr lang="en-US" dirty="0" smtClean="0"/>
              <a:t>Paper </a:t>
            </a:r>
            <a:r>
              <a:rPr lang="en-US" dirty="0"/>
              <a:t>industry</a:t>
            </a:r>
          </a:p>
          <a:p>
            <a:pPr>
              <a:defRPr/>
            </a:pPr>
            <a:r>
              <a:rPr lang="en-US" dirty="0" smtClean="0"/>
              <a:t>Laundry</a:t>
            </a:r>
            <a:endParaRPr lang="en-US" dirty="0"/>
          </a:p>
          <a:p>
            <a:pPr>
              <a:defRPr/>
            </a:pPr>
            <a:r>
              <a:rPr lang="en-US" dirty="0" smtClean="0"/>
              <a:t>Concrete</a:t>
            </a:r>
            <a:endParaRPr lang="en-US" dirty="0"/>
          </a:p>
          <a:p>
            <a:pPr>
              <a:defRPr/>
            </a:pPr>
            <a:r>
              <a:rPr lang="en-US" dirty="0" smtClean="0"/>
              <a:t>Pharmaceutical</a:t>
            </a:r>
            <a:endParaRPr lang="en-US" dirty="0"/>
          </a:p>
          <a:p>
            <a:pPr>
              <a:defRPr/>
            </a:pPr>
            <a:r>
              <a:rPr lang="en-US" dirty="0" smtClean="0"/>
              <a:t>Steam </a:t>
            </a:r>
            <a:r>
              <a:rPr lang="en-US" dirty="0"/>
              <a:t>generation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4000" dirty="0" smtClean="0"/>
              <a:t>Hardness-scale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500188"/>
            <a:ext cx="8697912" cy="4595812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AutoNum type="arabicPeriod"/>
              <a:defRPr/>
            </a:pPr>
            <a:r>
              <a:rPr lang="en-US" sz="3200" b="1" dirty="0" err="1" smtClean="0">
                <a:solidFill>
                  <a:schemeClr val="tx1"/>
                </a:solidFill>
              </a:rPr>
              <a:t>ppm</a:t>
            </a:r>
            <a:r>
              <a:rPr lang="en-US" sz="3200" b="1" dirty="0" smtClean="0">
                <a:solidFill>
                  <a:schemeClr val="tx1"/>
                </a:solidFill>
              </a:rPr>
              <a:t>:</a:t>
            </a:r>
            <a:r>
              <a:rPr lang="en-US" sz="3200" dirty="0" smtClean="0">
                <a:solidFill>
                  <a:schemeClr val="tx1"/>
                </a:solidFill>
              </a:rPr>
              <a:t> Parts of CaCO</a:t>
            </a:r>
            <a:r>
              <a:rPr lang="en-US" sz="3200" baseline="-25000" dirty="0" smtClean="0">
                <a:solidFill>
                  <a:schemeClr val="tx1"/>
                </a:solidFill>
              </a:rPr>
              <a:t>3 </a:t>
            </a:r>
            <a:r>
              <a:rPr lang="en-US" sz="3200" dirty="0" smtClean="0">
                <a:solidFill>
                  <a:schemeClr val="tx1"/>
                </a:solidFill>
              </a:rPr>
              <a:t>per 10</a:t>
            </a:r>
            <a:r>
              <a:rPr lang="en-US" sz="3200" baseline="30000" dirty="0" smtClean="0">
                <a:solidFill>
                  <a:schemeClr val="tx1"/>
                </a:solidFill>
              </a:rPr>
              <a:t>6 </a:t>
            </a:r>
            <a:r>
              <a:rPr lang="en-US" sz="3200" dirty="0" smtClean="0">
                <a:solidFill>
                  <a:schemeClr val="tx1"/>
                </a:solidFill>
              </a:rPr>
              <a:t>parts of water.</a:t>
            </a:r>
          </a:p>
          <a:p>
            <a:pPr marL="514350" indent="-514350" eaLnBrk="1" hangingPunct="1">
              <a:buAutoNum type="arabicPeriod"/>
              <a:defRPr/>
            </a:pPr>
            <a:r>
              <a:rPr lang="en-US" b="1" dirty="0" smtClean="0"/>
              <a:t>mg/</a:t>
            </a:r>
            <a:r>
              <a:rPr lang="en-US" b="1" dirty="0" err="1" smtClean="0"/>
              <a:t>lt</a:t>
            </a:r>
            <a:r>
              <a:rPr lang="en-US" b="1" dirty="0" smtClean="0"/>
              <a:t>: </a:t>
            </a:r>
            <a:r>
              <a:rPr lang="en-US" dirty="0" smtClean="0"/>
              <a:t>mg of CaCO</a:t>
            </a:r>
            <a:r>
              <a:rPr lang="en-US" baseline="-25000" dirty="0" smtClean="0"/>
              <a:t>3 </a:t>
            </a:r>
            <a:r>
              <a:rPr lang="en-US" dirty="0" smtClean="0"/>
              <a:t>in 1 </a:t>
            </a:r>
            <a:r>
              <a:rPr lang="en-US" dirty="0" err="1" smtClean="0"/>
              <a:t>lt</a:t>
            </a:r>
            <a:r>
              <a:rPr lang="en-US" dirty="0" smtClean="0"/>
              <a:t> of water.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  <a:defRPr/>
            </a:pPr>
            <a:r>
              <a:rPr lang="en-US" b="1" dirty="0" smtClean="0"/>
              <a:t>Clarke’s degree (˚</a:t>
            </a:r>
            <a:r>
              <a:rPr lang="en-US" b="1" dirty="0" err="1" smtClean="0"/>
              <a:t>Cl</a:t>
            </a:r>
            <a:r>
              <a:rPr lang="en-US" b="1" dirty="0" smtClean="0"/>
              <a:t>):</a:t>
            </a:r>
            <a:r>
              <a:rPr lang="en-US" dirty="0" smtClean="0"/>
              <a:t> Parts of CaCO</a:t>
            </a:r>
            <a:r>
              <a:rPr lang="en-US" baseline="-25000" dirty="0" smtClean="0"/>
              <a:t>3 </a:t>
            </a:r>
            <a:r>
              <a:rPr lang="en-US" dirty="0" smtClean="0"/>
              <a:t>per 70,000 parts of water.</a:t>
            </a:r>
          </a:p>
          <a:p>
            <a:pPr marL="514350" indent="-514350">
              <a:buAutoNum type="arabicPeriod"/>
              <a:defRPr/>
            </a:pPr>
            <a:r>
              <a:rPr lang="en-US" b="1" dirty="0" smtClean="0"/>
              <a:t>Degree French (˚Fr): </a:t>
            </a:r>
            <a:r>
              <a:rPr lang="en-US" dirty="0" smtClean="0"/>
              <a:t>Parts of CaCO</a:t>
            </a:r>
            <a:r>
              <a:rPr lang="en-US" baseline="-25000" dirty="0" smtClean="0"/>
              <a:t>3 </a:t>
            </a:r>
            <a:r>
              <a:rPr lang="en-US" dirty="0" smtClean="0"/>
              <a:t>equivalent hardness per 10</a:t>
            </a:r>
            <a:r>
              <a:rPr lang="en-US" baseline="30000" dirty="0" smtClean="0"/>
              <a:t>5 </a:t>
            </a:r>
            <a:r>
              <a:rPr lang="en-US" dirty="0" smtClean="0"/>
              <a:t>parts of water.</a:t>
            </a:r>
          </a:p>
          <a:p>
            <a:pPr marL="514350" indent="-514350">
              <a:buNone/>
              <a:defRPr/>
            </a:pPr>
            <a:endParaRPr lang="en-US" sz="3200" dirty="0" smtClean="0">
              <a:solidFill>
                <a:schemeClr val="tx1"/>
              </a:solidFill>
            </a:endParaRPr>
          </a:p>
          <a:p>
            <a:pPr eaLnBrk="1" hangingPunct="1">
              <a:buNone/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Relation between different units:</a:t>
            </a:r>
          </a:p>
          <a:p>
            <a:pPr>
              <a:buNone/>
              <a:defRPr/>
            </a:pPr>
            <a:r>
              <a:rPr lang="en-US" dirty="0" smtClean="0"/>
              <a:t>		     1ppm = 1mg/</a:t>
            </a:r>
            <a:r>
              <a:rPr lang="en-US" dirty="0" err="1" smtClean="0"/>
              <a:t>lt</a:t>
            </a:r>
            <a:r>
              <a:rPr lang="en-US" dirty="0" smtClean="0"/>
              <a:t> = 0.1˚Fr = 0.07˚Cl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Degree of hardness/degree of hardness:</a:t>
            </a:r>
          </a:p>
          <a:p>
            <a:r>
              <a:rPr lang="en-US" dirty="0" smtClean="0"/>
              <a:t>It is always expressed in terms of CaCO</a:t>
            </a:r>
            <a:r>
              <a:rPr lang="en-US" baseline="-25000" dirty="0" smtClean="0"/>
              <a:t>3 </a:t>
            </a:r>
            <a:r>
              <a:rPr lang="en-US" dirty="0" smtClean="0"/>
              <a:t>  </a:t>
            </a:r>
            <a:r>
              <a:rPr lang="en-US" baseline="30000" dirty="0" smtClean="0"/>
              <a:t>:</a:t>
            </a:r>
          </a:p>
          <a:p>
            <a:pPr lvl="1"/>
            <a:r>
              <a:rPr lang="en-US" dirty="0" smtClean="0"/>
              <a:t>Molecular weight is 100</a:t>
            </a:r>
          </a:p>
          <a:p>
            <a:pPr lvl="1"/>
            <a:r>
              <a:rPr lang="en-US" dirty="0" smtClean="0"/>
              <a:t>Most insoluble salt </a:t>
            </a:r>
          </a:p>
          <a:p>
            <a:endParaRPr lang="en-US" dirty="0" smtClean="0"/>
          </a:p>
          <a:p>
            <a:r>
              <a:rPr lang="en-US" dirty="0" smtClean="0"/>
              <a:t>Equivalent of Ca CO</a:t>
            </a:r>
            <a:r>
              <a:rPr lang="en-US" baseline="-25000" dirty="0" smtClean="0"/>
              <a:t>3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Determination of 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EDTA Method</a:t>
            </a:r>
          </a:p>
          <a:p>
            <a:pPr marL="514350" indent="-514350">
              <a:buAutoNum type="arabicPeriod"/>
            </a:pPr>
            <a:r>
              <a:rPr lang="en-US" dirty="0" smtClean="0"/>
              <a:t>Soap Titration Method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EDTA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r>
              <a:rPr lang="en-US" dirty="0" smtClean="0"/>
              <a:t>		        </a:t>
            </a:r>
            <a:r>
              <a:rPr lang="en-US" sz="4200" dirty="0" smtClean="0"/>
              <a:t>Ethylene </a:t>
            </a:r>
            <a:r>
              <a:rPr lang="en-US" sz="4200" dirty="0" err="1" smtClean="0"/>
              <a:t>diamine</a:t>
            </a:r>
            <a:r>
              <a:rPr lang="en-US" sz="4200" dirty="0" smtClean="0"/>
              <a:t> </a:t>
            </a:r>
            <a:r>
              <a:rPr lang="en-US" sz="4200" dirty="0" err="1" smtClean="0"/>
              <a:t>tertraacetic</a:t>
            </a:r>
            <a:r>
              <a:rPr lang="en-US" sz="4200" dirty="0" smtClean="0"/>
              <a:t> acid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200" dirty="0" smtClean="0"/>
              <a:t>3-Hydroxy-4-(1-hydroxy-2-naphthylazo)-7-nitro-1-naphthalene </a:t>
            </a:r>
            <a:r>
              <a:rPr lang="en-US" sz="4200" dirty="0" err="1" smtClean="0"/>
              <a:t>sulfonic</a:t>
            </a:r>
            <a:r>
              <a:rPr lang="en-US" sz="4200" dirty="0" smtClean="0"/>
              <a:t> acid 				sodium salt</a:t>
            </a:r>
          </a:p>
          <a:p>
            <a:pPr>
              <a:buNone/>
            </a:pPr>
            <a:r>
              <a:rPr lang="en-US" sz="4200" dirty="0" smtClean="0"/>
              <a:t>				           (Mordant Black 11)</a:t>
            </a:r>
            <a:endParaRPr lang="en-US" sz="4200" dirty="0"/>
          </a:p>
        </p:txBody>
      </p:sp>
      <p:pic>
        <p:nvPicPr>
          <p:cNvPr id="4" name="Picture 2" descr="Eriochrome Black T, C.I. 14645, 3-Hydroxy-4-(1-hydroxy-2-naphthylazo)-7-nitro-1-naphthalene sulfonic acid sodium salt, Mordant Black 11, CAS #: 1787-61-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4189607"/>
            <a:ext cx="2667000" cy="1449193"/>
          </a:xfrm>
          <a:prstGeom prst="rect">
            <a:avLst/>
          </a:prstGeom>
          <a:noFill/>
        </p:spPr>
      </p:pic>
      <p:pic>
        <p:nvPicPr>
          <p:cNvPr id="26628" name="Picture 4" descr="http://www.chm.bris.ac.uk/motm/edta/EDT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295400"/>
            <a:ext cx="27432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Contd</a:t>
            </a:r>
            <a:r>
              <a:rPr lang="en-US" dirty="0" smtClean="0"/>
              <a:t>……….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		</a:t>
            </a:r>
            <a:r>
              <a:rPr lang="en-US" sz="2800" dirty="0" smtClean="0"/>
              <a:t>Na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Y → 2Na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Y</a:t>
            </a:r>
            <a:r>
              <a:rPr lang="en-US" sz="2800" baseline="30000" dirty="0" smtClean="0"/>
              <a:t>-2</a:t>
            </a:r>
          </a:p>
          <a:p>
            <a:pPr>
              <a:buNone/>
            </a:pPr>
            <a:r>
              <a:rPr lang="en-US" sz="2800" dirty="0" smtClean="0"/>
              <a:t>		    Disodium EDTA</a:t>
            </a:r>
          </a:p>
          <a:p>
            <a:pPr>
              <a:buNone/>
            </a:pPr>
            <a:r>
              <a:rPr lang="en-US" sz="2800" dirty="0" smtClean="0"/>
              <a:t>		</a:t>
            </a:r>
          </a:p>
          <a:p>
            <a:pPr>
              <a:buNone/>
            </a:pPr>
            <a:r>
              <a:rPr lang="en-US" sz="2800" dirty="0" smtClean="0"/>
              <a:t>		Ca</a:t>
            </a:r>
            <a:r>
              <a:rPr lang="en-US" sz="2800" baseline="30000" dirty="0" smtClean="0"/>
              <a:t>+2</a:t>
            </a:r>
            <a:r>
              <a:rPr lang="en-US" sz="2800" dirty="0" smtClean="0"/>
              <a:t>/Mg</a:t>
            </a:r>
            <a:r>
              <a:rPr lang="en-US" sz="2800" baseline="30000" dirty="0" smtClean="0"/>
              <a:t>+2</a:t>
            </a:r>
            <a:r>
              <a:rPr lang="en-US" sz="2800" dirty="0" smtClean="0"/>
              <a:t> + HIn</a:t>
            </a:r>
            <a:r>
              <a:rPr lang="en-US" sz="2800" baseline="30000" dirty="0" smtClean="0"/>
              <a:t>-2</a:t>
            </a:r>
            <a:r>
              <a:rPr lang="en-US" sz="2800" dirty="0" smtClean="0"/>
              <a:t> → Ca/Mg-In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 + H</a:t>
            </a:r>
            <a:r>
              <a:rPr lang="en-US" sz="2800" baseline="30000" dirty="0" smtClean="0"/>
              <a:t>+</a:t>
            </a:r>
          </a:p>
          <a:p>
            <a:pPr>
              <a:buNone/>
            </a:pPr>
            <a:r>
              <a:rPr lang="en-US" sz="2800" dirty="0" smtClean="0"/>
              <a:t>			          Blue        Wine red</a:t>
            </a:r>
          </a:p>
          <a:p>
            <a:pPr>
              <a:buNone/>
            </a:pPr>
            <a:r>
              <a:rPr lang="en-US" sz="2800" dirty="0" smtClean="0"/>
              <a:t>		</a:t>
            </a:r>
          </a:p>
          <a:p>
            <a:pPr>
              <a:buNone/>
            </a:pPr>
            <a:r>
              <a:rPr lang="en-US" sz="2800" dirty="0" smtClean="0"/>
              <a:t>		(Mg/Ca)In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Y</a:t>
            </a:r>
            <a:r>
              <a:rPr lang="en-US" sz="2800" baseline="30000" dirty="0" smtClean="0"/>
              <a:t>-2</a:t>
            </a:r>
            <a:r>
              <a:rPr lang="en-US" sz="2800" dirty="0" smtClean="0"/>
              <a:t> → </a:t>
            </a:r>
            <a:r>
              <a:rPr lang="en-US" sz="2800" dirty="0" err="1" smtClean="0"/>
              <a:t>CaY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 + </a:t>
            </a:r>
            <a:r>
              <a:rPr lang="en-US" sz="2800" dirty="0" err="1" smtClean="0"/>
              <a:t>HIn</a:t>
            </a:r>
            <a:r>
              <a:rPr lang="en-US" sz="2800" baseline="30000" dirty="0" smtClean="0"/>
              <a:t>-</a:t>
            </a:r>
            <a:r>
              <a:rPr lang="en-US" sz="2800" dirty="0" smtClean="0"/>
              <a:t> + H</a:t>
            </a:r>
            <a:r>
              <a:rPr lang="en-US" sz="2800" baseline="30000" dirty="0" smtClean="0"/>
              <a:t>+</a:t>
            </a:r>
          </a:p>
          <a:p>
            <a:pPr>
              <a:buNone/>
            </a:pPr>
            <a:r>
              <a:rPr lang="en-US" sz="2800" dirty="0" smtClean="0"/>
              <a:t>					Colorless  Blue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Advantages of EDTA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Greater accuracy</a:t>
            </a:r>
          </a:p>
          <a:p>
            <a:r>
              <a:rPr lang="en-US" dirty="0" smtClean="0"/>
              <a:t>Easy to run</a:t>
            </a:r>
          </a:p>
          <a:p>
            <a:r>
              <a:rPr lang="en-US" dirty="0" smtClean="0"/>
              <a:t>Rapid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Soap Titration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indicator.</a:t>
            </a:r>
          </a:p>
          <a:p>
            <a:r>
              <a:rPr lang="en-US" dirty="0" smtClean="0"/>
              <a:t>Indicated by the formation of lather, persisting for at least 2 minutes.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water sample contains 204mg of CaSO</a:t>
            </a:r>
            <a:r>
              <a:rPr lang="en-US" baseline="-25000" dirty="0" smtClean="0"/>
              <a:t>4</a:t>
            </a:r>
            <a:r>
              <a:rPr lang="en-US" dirty="0" smtClean="0"/>
              <a:t> per </a:t>
            </a:r>
            <a:r>
              <a:rPr lang="en-US" dirty="0" err="1" smtClean="0"/>
              <a:t>litre</a:t>
            </a:r>
            <a:r>
              <a:rPr lang="en-US" dirty="0" smtClean="0"/>
              <a:t>. Calculate the hardness in terms of CaCO</a:t>
            </a:r>
            <a:r>
              <a:rPr lang="en-US" baseline="-25000" dirty="0" smtClean="0"/>
              <a:t>3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smtClean="0"/>
              <a:t>How many grams of FeSO</a:t>
            </a:r>
            <a:r>
              <a:rPr lang="en-US" baseline="-25000" dirty="0" smtClean="0"/>
              <a:t>4</a:t>
            </a:r>
            <a:r>
              <a:rPr lang="en-US" dirty="0" smtClean="0"/>
              <a:t> dissolved per </a:t>
            </a:r>
            <a:r>
              <a:rPr lang="en-US" dirty="0" err="1" smtClean="0"/>
              <a:t>litre</a:t>
            </a:r>
            <a:r>
              <a:rPr lang="en-US" dirty="0" smtClean="0"/>
              <a:t> gives 210.5ppm of hardness?</a:t>
            </a:r>
          </a:p>
          <a:p>
            <a:pPr marL="514350" indent="-514350">
              <a:buAutoNum type="arabicPeriod"/>
            </a:pPr>
            <a:r>
              <a:rPr lang="en-US" dirty="0" smtClean="0"/>
              <a:t>Calculate the temporary and permanent hardness of a water sample containing: Mg(HCO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2</a:t>
            </a:r>
            <a:r>
              <a:rPr lang="en-US" dirty="0" smtClean="0"/>
              <a:t> = 7.3mg/</a:t>
            </a:r>
            <a:r>
              <a:rPr lang="en-US" dirty="0" err="1" smtClean="0"/>
              <a:t>lt</a:t>
            </a:r>
            <a:r>
              <a:rPr lang="en-US" dirty="0" smtClean="0"/>
              <a:t>; Ca(HCO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2</a:t>
            </a:r>
            <a:r>
              <a:rPr lang="en-US" dirty="0" smtClean="0"/>
              <a:t> = 16.2mg/</a:t>
            </a:r>
            <a:r>
              <a:rPr lang="en-US" dirty="0" err="1" smtClean="0"/>
              <a:t>lt</a:t>
            </a:r>
            <a:r>
              <a:rPr lang="en-US" dirty="0" smtClean="0"/>
              <a:t>; MgCl</a:t>
            </a:r>
            <a:r>
              <a:rPr lang="en-US" baseline="-25000" dirty="0" smtClean="0"/>
              <a:t>2</a:t>
            </a:r>
            <a:r>
              <a:rPr lang="en-US" dirty="0" smtClean="0"/>
              <a:t> = 9.5mg/</a:t>
            </a:r>
            <a:r>
              <a:rPr lang="en-US" dirty="0" err="1" smtClean="0"/>
              <a:t>lt</a:t>
            </a:r>
            <a:r>
              <a:rPr lang="en-US" dirty="0" smtClean="0"/>
              <a:t>; CaSO</a:t>
            </a:r>
            <a:r>
              <a:rPr lang="en-US" baseline="-25000" dirty="0" smtClean="0"/>
              <a:t>4</a:t>
            </a:r>
            <a:r>
              <a:rPr lang="en-US" dirty="0" smtClean="0"/>
              <a:t> = 13.6mg/lt.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water</a:t>
            </a:r>
          </a:p>
          <a:p>
            <a:r>
              <a:rPr lang="en-US" dirty="0" smtClean="0"/>
              <a:t>Impurities</a:t>
            </a:r>
          </a:p>
          <a:p>
            <a:r>
              <a:rPr lang="en-US" dirty="0" smtClean="0"/>
              <a:t>Hardness</a:t>
            </a:r>
          </a:p>
          <a:p>
            <a:r>
              <a:rPr lang="en-US" dirty="0" smtClean="0"/>
              <a:t>Alkalinity</a:t>
            </a:r>
          </a:p>
          <a:p>
            <a:r>
              <a:rPr lang="en-US" dirty="0" smtClean="0"/>
              <a:t>Softening of water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Alkalinity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Responsible ions: </a:t>
            </a:r>
            <a:r>
              <a:rPr lang="en-US" dirty="0" smtClean="0"/>
              <a:t>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, 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, OH</a:t>
            </a:r>
            <a:r>
              <a:rPr lang="en-US" baseline="30000" dirty="0" smtClean="0"/>
              <a:t>-</a:t>
            </a:r>
          </a:p>
          <a:p>
            <a:r>
              <a:rPr lang="en-US" b="1" dirty="0" smtClean="0"/>
              <a:t>Coexisting ions: </a:t>
            </a:r>
            <a:r>
              <a:rPr lang="en-US" dirty="0" smtClean="0"/>
              <a:t>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-HCO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 &amp; 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-OH</a:t>
            </a:r>
            <a:r>
              <a:rPr lang="en-US" baseline="30000" dirty="0" smtClean="0"/>
              <a:t>-</a:t>
            </a:r>
          </a:p>
          <a:p>
            <a:r>
              <a:rPr lang="en-US" dirty="0" smtClean="0"/>
              <a:t>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—OH</a:t>
            </a:r>
            <a:r>
              <a:rPr lang="en-US" baseline="30000" dirty="0" smtClean="0"/>
              <a:t>-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	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 + OH</a:t>
            </a:r>
            <a:r>
              <a:rPr lang="en-US" baseline="30000" dirty="0" smtClean="0"/>
              <a:t>-</a:t>
            </a:r>
            <a:r>
              <a:rPr lang="en-US" dirty="0" smtClean="0"/>
              <a:t> → 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 +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r>
              <a:rPr lang="en-US" b="1" dirty="0" smtClean="0"/>
              <a:t>Indicators:</a:t>
            </a:r>
            <a:r>
              <a:rPr lang="en-US" dirty="0" smtClean="0"/>
              <a:t> Phenolphthalein</a:t>
            </a:r>
          </a:p>
          <a:p>
            <a:pPr lvl="2">
              <a:buNone/>
            </a:pPr>
            <a:r>
              <a:rPr lang="en-US" dirty="0" smtClean="0"/>
              <a:t>		     </a:t>
            </a:r>
            <a:r>
              <a:rPr lang="en-US" sz="3200" dirty="0" smtClean="0"/>
              <a:t>Methyl orange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Alkalinity of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OH</a:t>
            </a:r>
            <a:r>
              <a:rPr lang="en-US" baseline="30000" dirty="0" smtClean="0"/>
              <a:t>-</a:t>
            </a:r>
            <a:r>
              <a:rPr lang="en-US" dirty="0" smtClean="0"/>
              <a:t> + H</a:t>
            </a:r>
            <a:r>
              <a:rPr lang="en-US" baseline="30000" dirty="0" smtClean="0"/>
              <a:t>+</a:t>
            </a:r>
            <a:r>
              <a:rPr lang="en-US" dirty="0" smtClean="0"/>
              <a:t> → H</a:t>
            </a:r>
            <a:r>
              <a:rPr lang="en-US" baseline="-25000" dirty="0" smtClean="0"/>
              <a:t>2</a:t>
            </a:r>
            <a:r>
              <a:rPr lang="en-US" dirty="0" smtClean="0"/>
              <a:t>O             [P]</a:t>
            </a:r>
          </a:p>
          <a:p>
            <a:r>
              <a:rPr lang="en-US" dirty="0" smtClean="0"/>
              <a:t>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 + H</a:t>
            </a:r>
            <a:r>
              <a:rPr lang="en-US" baseline="30000" dirty="0" smtClean="0"/>
              <a:t>+</a:t>
            </a:r>
            <a:r>
              <a:rPr lang="en-US" dirty="0" smtClean="0"/>
              <a:t> → 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                  [M]</a:t>
            </a:r>
          </a:p>
          <a:p>
            <a:r>
              <a:rPr lang="en-US" dirty="0" smtClean="0"/>
              <a:t>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 + H</a:t>
            </a:r>
            <a:r>
              <a:rPr lang="en-US" baseline="30000" dirty="0" smtClean="0"/>
              <a:t>+</a:t>
            </a:r>
            <a:r>
              <a:rPr lang="en-US" dirty="0" smtClean="0"/>
              <a:t> → H</a:t>
            </a:r>
            <a:r>
              <a:rPr lang="en-US" baseline="-25000" dirty="0" smtClean="0"/>
              <a:t>2</a:t>
            </a:r>
            <a:r>
              <a:rPr lang="en-US" dirty="0" smtClean="0"/>
              <a:t>O + CO</a:t>
            </a:r>
            <a:r>
              <a:rPr lang="en-US" baseline="-25000" dirty="0" smtClean="0"/>
              <a:t>2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ket 3"/>
          <p:cNvSpPr/>
          <p:nvPr/>
        </p:nvSpPr>
        <p:spPr>
          <a:xfrm>
            <a:off x="4343400" y="1828800"/>
            <a:ext cx="45719" cy="6858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5364481" y="1752600"/>
            <a:ext cx="198119" cy="12954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57200" y="3581400"/>
          <a:ext cx="8229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 smtClean="0"/>
                        <a:t>Relation</a:t>
                      </a:r>
                      <a:r>
                        <a:rPr lang="en-US" b="0" u="none" baseline="0" dirty="0" smtClean="0"/>
                        <a:t> between P &amp; M</a:t>
                      </a:r>
                      <a:endParaRPr lang="en-US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 smtClean="0"/>
                        <a:t>OH</a:t>
                      </a:r>
                      <a:r>
                        <a:rPr lang="en-US" b="0" u="none" baseline="30000" dirty="0" smtClean="0"/>
                        <a:t>-</a:t>
                      </a:r>
                      <a:endParaRPr lang="en-US" b="0" u="non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 smtClean="0"/>
                        <a:t>CO</a:t>
                      </a:r>
                      <a:r>
                        <a:rPr lang="en-US" b="0" u="none" baseline="-25000" dirty="0" smtClean="0"/>
                        <a:t>3</a:t>
                      </a:r>
                      <a:r>
                        <a:rPr lang="en-US" b="0" u="none" baseline="30000" dirty="0" smtClean="0"/>
                        <a:t>-2</a:t>
                      </a:r>
                      <a:endParaRPr lang="en-US" b="0" u="non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 smtClean="0"/>
                        <a:t>HCO</a:t>
                      </a:r>
                      <a:r>
                        <a:rPr lang="en-US" b="0" u="none" baseline="-25000" dirty="0" smtClean="0"/>
                        <a:t>3</a:t>
                      </a:r>
                      <a:r>
                        <a:rPr lang="en-US" b="0" u="none" baseline="30000" dirty="0" smtClean="0"/>
                        <a:t>-</a:t>
                      </a:r>
                      <a:endParaRPr lang="en-US" b="0" u="none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 = 1/2M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 &lt; 1/2M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(M – 2P)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 &gt; 1/2M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(2P - 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2(M - 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 =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SOFTENING OF HARD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Lime-soda process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Zeolite</a:t>
            </a:r>
            <a:r>
              <a:rPr lang="en-US" dirty="0" smtClean="0"/>
              <a:t> or </a:t>
            </a:r>
            <a:r>
              <a:rPr lang="en-US" dirty="0" err="1" smtClean="0"/>
              <a:t>permutit</a:t>
            </a:r>
            <a:r>
              <a:rPr lang="en-US" dirty="0" smtClean="0"/>
              <a:t> process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Calgon</a:t>
            </a:r>
            <a:r>
              <a:rPr lang="en-US" dirty="0" smtClean="0"/>
              <a:t> process</a:t>
            </a:r>
          </a:p>
          <a:p>
            <a:pPr marL="514350" indent="-514350">
              <a:buAutoNum type="arabicPeriod"/>
            </a:pPr>
            <a:r>
              <a:rPr lang="en-US" dirty="0" smtClean="0"/>
              <a:t>Ion exchange or deionization or                             de-mineralization process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Lime-soda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Lime removes temporary &amp; permanent hardness (mainly due to Mg; not useful for Ca).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200400"/>
            <a:ext cx="83121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Soda removes permanent hardness due to Ca.</a:t>
            </a:r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13" y="2362200"/>
            <a:ext cx="81057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Lime soda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types:</a:t>
            </a:r>
          </a:p>
          <a:p>
            <a:pPr marL="514350" indent="-514350">
              <a:buAutoNum type="arabicPeriod"/>
            </a:pPr>
            <a:r>
              <a:rPr lang="en-US" dirty="0" smtClean="0"/>
              <a:t>Cold lime-soda process</a:t>
            </a:r>
          </a:p>
          <a:p>
            <a:pPr marL="514350" indent="-514350">
              <a:buAutoNum type="arabicPeriod"/>
            </a:pPr>
            <a:r>
              <a:rPr lang="en-US" dirty="0" smtClean="0"/>
              <a:t>Hot lime-soda process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 Lime-soda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Calculated amount of lime/soda mixed with water at RT.</a:t>
            </a:r>
          </a:p>
          <a:p>
            <a:r>
              <a:rPr lang="en-US" dirty="0" smtClean="0"/>
              <a:t>Addition of coagulants to increase the size of precipitate.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651" y="1752600"/>
            <a:ext cx="4003149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L-S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Reaction at 80-150˚C.</a:t>
            </a:r>
          </a:p>
          <a:p>
            <a:r>
              <a:rPr lang="en-US" dirty="0" smtClean="0"/>
              <a:t>Saving of coal.</a:t>
            </a:r>
          </a:p>
          <a:p>
            <a:r>
              <a:rPr lang="en-US" dirty="0" smtClean="0"/>
              <a:t>Required time is reduced.</a:t>
            </a:r>
          </a:p>
          <a:p>
            <a:r>
              <a:rPr lang="en-US" dirty="0" smtClean="0"/>
              <a:t>Requirement of chemicals is reduced.</a:t>
            </a:r>
          </a:p>
          <a:p>
            <a:r>
              <a:rPr lang="en-US" dirty="0" smtClean="0"/>
              <a:t>No coagulant is required.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5" y="1676400"/>
            <a:ext cx="3971925" cy="427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Impt</a:t>
            </a:r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Lime requirement for temporary Mg hardness is double </a:t>
            </a:r>
            <a:r>
              <a:rPr lang="en-US" dirty="0" err="1" smtClean="0"/>
              <a:t>w.r.t</a:t>
            </a:r>
            <a:r>
              <a:rPr lang="en-US" dirty="0" smtClean="0"/>
              <a:t>. that for Ca hardness.</a:t>
            </a:r>
          </a:p>
          <a:p>
            <a:r>
              <a:rPr lang="en-US" dirty="0" smtClean="0"/>
              <a:t>Lime removes permanent Mg hardness, but introduces an equivalent amount of permanent Ca hardness. </a:t>
            </a:r>
          </a:p>
          <a:p>
            <a:r>
              <a:rPr lang="en-US" dirty="0" smtClean="0"/>
              <a:t>Soda is required for permanent Ca hardness. Generated Ca hardness also requires soda to be removed.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777" y="1981200"/>
            <a:ext cx="10753823" cy="1295400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4191000"/>
            <a:ext cx="9008533" cy="60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6000" dirty="0" smtClean="0"/>
              <a:t>Sources of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8925"/>
            <a:ext cx="7772400" cy="479425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Tx/>
              <a:buNone/>
              <a:defRPr/>
            </a:pPr>
            <a:r>
              <a:rPr lang="en-US" sz="3600" dirty="0" smtClean="0">
                <a:solidFill>
                  <a:srgbClr val="7030A0"/>
                </a:solidFill>
              </a:rPr>
              <a:t>Surface water:      </a:t>
            </a:r>
          </a:p>
          <a:p>
            <a:pPr lvl="1" eaLnBrk="1" hangingPunct="1">
              <a:defRPr/>
            </a:pPr>
            <a:r>
              <a:rPr lang="en-US" sz="3200" b="1" dirty="0" smtClean="0"/>
              <a:t>Rain water: </a:t>
            </a:r>
            <a:r>
              <a:rPr lang="en-US" sz="3200" dirty="0" smtClean="0"/>
              <a:t>Purest form of water.          </a:t>
            </a:r>
          </a:p>
          <a:p>
            <a:pPr lvl="1" eaLnBrk="1" hangingPunct="1">
              <a:defRPr/>
            </a:pPr>
            <a:r>
              <a:rPr lang="en-US" sz="3200" b="1" dirty="0" smtClean="0"/>
              <a:t>River water: </a:t>
            </a:r>
            <a:r>
              <a:rPr lang="en-US" sz="3200" dirty="0" smtClean="0"/>
              <a:t>Contains dissolved chlorides, sulfates &amp; bicarbonates of Na, Mg, Ca &amp; Fe.</a:t>
            </a:r>
          </a:p>
          <a:p>
            <a:pPr lvl="1" eaLnBrk="1" hangingPunct="1">
              <a:defRPr/>
            </a:pPr>
            <a:r>
              <a:rPr lang="en-US" sz="3200" b="1" dirty="0" smtClean="0"/>
              <a:t>Lake water: </a:t>
            </a:r>
            <a:r>
              <a:rPr lang="en-US" sz="3200" dirty="0" smtClean="0"/>
              <a:t>Less minerals, high organic matter.</a:t>
            </a:r>
          </a:p>
          <a:p>
            <a:pPr lvl="1" eaLnBrk="1" hangingPunct="1">
              <a:defRPr/>
            </a:pPr>
            <a:r>
              <a:rPr lang="en-US" sz="3200" b="1" dirty="0" smtClean="0"/>
              <a:t>Sea water: </a:t>
            </a:r>
            <a:r>
              <a:rPr lang="en-US" sz="3200" dirty="0" smtClean="0"/>
              <a:t>Most impure form, containing dissolved salts.</a:t>
            </a:r>
          </a:p>
          <a:p>
            <a:pPr eaLnBrk="1" hangingPunct="1">
              <a:defRPr/>
            </a:pPr>
            <a:r>
              <a:rPr lang="en-US" sz="3600" dirty="0" smtClean="0">
                <a:solidFill>
                  <a:srgbClr val="7030A0"/>
                </a:solidFill>
              </a:rPr>
              <a:t>Underground water</a:t>
            </a:r>
          </a:p>
          <a:p>
            <a:pPr lvl="1" eaLnBrk="1" hangingPunct="1">
              <a:defRPr/>
            </a:pPr>
            <a:r>
              <a:rPr lang="en-US" sz="3200" dirty="0" smtClean="0"/>
              <a:t>Spring water</a:t>
            </a:r>
          </a:p>
          <a:p>
            <a:pPr lvl="1" eaLnBrk="1" hangingPunct="1">
              <a:defRPr/>
            </a:pPr>
            <a:r>
              <a:rPr lang="en-US" sz="3200" dirty="0" smtClean="0"/>
              <a:t>Well water</a:t>
            </a:r>
          </a:p>
          <a:p>
            <a:pPr lvl="1" eaLnBrk="1" hangingPunct="1">
              <a:defRPr/>
            </a:pPr>
            <a:endParaRPr lang="en-US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Calculate the amount of lime-soda needed for softening of water containing following per </a:t>
            </a:r>
            <a:r>
              <a:rPr lang="en-US" dirty="0" err="1" smtClean="0"/>
              <a:t>litre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Ca(HCO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2</a:t>
            </a:r>
            <a:r>
              <a:rPr lang="en-US" dirty="0" smtClean="0"/>
              <a:t> = 162mg; Mg(HCO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2</a:t>
            </a:r>
            <a:r>
              <a:rPr lang="en-US" dirty="0" smtClean="0"/>
              <a:t> = 73mg; MgCl</a:t>
            </a:r>
            <a:r>
              <a:rPr lang="en-US" baseline="-25000" dirty="0" smtClean="0"/>
              <a:t>2</a:t>
            </a:r>
            <a:r>
              <a:rPr lang="en-US" dirty="0" smtClean="0"/>
              <a:t> = 95mg; CaSO</a:t>
            </a:r>
            <a:r>
              <a:rPr lang="en-US" baseline="-25000" dirty="0" smtClean="0"/>
              <a:t>4</a:t>
            </a:r>
            <a:r>
              <a:rPr lang="en-US" dirty="0" smtClean="0"/>
              <a:t> = 136mg; </a:t>
            </a:r>
            <a:r>
              <a:rPr lang="en-US" dirty="0" err="1" smtClean="0"/>
              <a:t>NaCl</a:t>
            </a:r>
            <a:r>
              <a:rPr lang="en-US" dirty="0" smtClean="0"/>
              <a:t> = 585mg.</a:t>
            </a:r>
          </a:p>
          <a:p>
            <a:pPr>
              <a:buNone/>
            </a:pPr>
            <a:r>
              <a:rPr lang="en-US" dirty="0" smtClean="0"/>
              <a:t>	What is the temporary and permanent hardness of the sample?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Zeolite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Zeolite</a:t>
            </a:r>
            <a:r>
              <a:rPr lang="en-US" b="1" dirty="0" smtClean="0"/>
              <a:t>: </a:t>
            </a:r>
            <a:r>
              <a:rPr lang="en-US" dirty="0" smtClean="0"/>
              <a:t>Sodium </a:t>
            </a:r>
            <a:r>
              <a:rPr lang="en-US" dirty="0" err="1" smtClean="0"/>
              <a:t>aluminium</a:t>
            </a:r>
            <a:r>
              <a:rPr lang="en-US" dirty="0" smtClean="0"/>
              <a:t> </a:t>
            </a:r>
            <a:r>
              <a:rPr lang="en-US" dirty="0" err="1" smtClean="0"/>
              <a:t>orthosilicate</a:t>
            </a:r>
            <a:r>
              <a:rPr lang="en-US" dirty="0" smtClean="0"/>
              <a:t>  (Na</a:t>
            </a:r>
            <a:r>
              <a:rPr lang="en-US" baseline="-25000" dirty="0" smtClean="0"/>
              <a:t>2</a:t>
            </a:r>
            <a:r>
              <a:rPr lang="en-US" dirty="0" smtClean="0"/>
              <a:t>O.Al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.xSiO</a:t>
            </a:r>
            <a:r>
              <a:rPr lang="en-US" baseline="-25000" dirty="0" smtClean="0"/>
              <a:t>2</a:t>
            </a:r>
            <a:r>
              <a:rPr lang="en-US" dirty="0" smtClean="0"/>
              <a:t>.yH</a:t>
            </a:r>
            <a:r>
              <a:rPr lang="en-US" baseline="-25000" dirty="0" smtClean="0"/>
              <a:t>2</a:t>
            </a:r>
            <a:r>
              <a:rPr lang="en-US" dirty="0" smtClean="0"/>
              <a:t>O) </a:t>
            </a:r>
          </a:p>
          <a:p>
            <a:pPr>
              <a:buNone/>
            </a:pPr>
            <a:r>
              <a:rPr lang="en-US" dirty="0" smtClean="0"/>
              <a:t>	where, x = 2-10; y = 2-6.</a:t>
            </a:r>
          </a:p>
          <a:p>
            <a:r>
              <a:rPr lang="en-US" dirty="0" smtClean="0"/>
              <a:t>Natural or synthetic.</a:t>
            </a:r>
          </a:p>
          <a:p>
            <a:r>
              <a:rPr lang="en-US" dirty="0" smtClean="0"/>
              <a:t>Exchange their Na</a:t>
            </a:r>
            <a:r>
              <a:rPr lang="en-US" baseline="30000" dirty="0" smtClean="0"/>
              <a:t>+</a:t>
            </a:r>
            <a:r>
              <a:rPr lang="en-US" dirty="0" smtClean="0"/>
              <a:t> ions by Ca</a:t>
            </a:r>
            <a:r>
              <a:rPr lang="en-US" baseline="30000" dirty="0" smtClean="0"/>
              <a:t>+2</a:t>
            </a:r>
            <a:r>
              <a:rPr lang="en-US" dirty="0" smtClean="0"/>
              <a:t> or Mg</a:t>
            </a:r>
            <a:r>
              <a:rPr lang="en-US" baseline="30000" dirty="0" smtClean="0"/>
              <a:t>+2</a:t>
            </a:r>
            <a:r>
              <a:rPr lang="en-US" dirty="0" smtClean="0"/>
              <a:t> ions in hard water.              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523999"/>
            <a:ext cx="3257550" cy="475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Chemistry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3000"/>
            <a:ext cx="6443663" cy="346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219200" y="46114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 smtClean="0"/>
              <a:t>Reusage</a:t>
            </a:r>
            <a:r>
              <a:rPr lang="en-US" sz="2400" b="1" dirty="0" smtClean="0"/>
              <a:t> of exhausted </a:t>
            </a:r>
            <a:r>
              <a:rPr lang="en-US" sz="2400" b="1" dirty="0" err="1" smtClean="0"/>
              <a:t>zeolite</a:t>
            </a:r>
            <a:r>
              <a:rPr lang="en-US" sz="2400" b="1" dirty="0" smtClean="0"/>
              <a:t>:</a:t>
            </a:r>
            <a:br>
              <a:rPr lang="en-US" sz="2400" b="1" dirty="0" smtClean="0"/>
            </a:br>
            <a:endParaRPr lang="en-US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6096000" cy="100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Limitations: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Water must be free from suspended matter &amp; acids.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Colored impurities should not be there.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Lead can’t be removed.</a:t>
            </a:r>
          </a:p>
          <a:p>
            <a:endParaRPr lang="en-US" b="1" dirty="0" smtClean="0"/>
          </a:p>
          <a:p>
            <a:r>
              <a:rPr lang="en-US" b="1" dirty="0" smtClean="0"/>
              <a:t>Advantages: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Zero hardness.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Small equipment, easy to operate.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No sludge formation.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Economic.</a:t>
            </a:r>
          </a:p>
          <a:p>
            <a:pPr indent="1588">
              <a:buFont typeface="Wingdings" pitchFamily="2" charset="2"/>
              <a:buChar char="Ø"/>
            </a:pPr>
            <a:endParaRPr lang="en-US" dirty="0" smtClean="0"/>
          </a:p>
          <a:p>
            <a:r>
              <a:rPr lang="en-US" b="1" dirty="0" smtClean="0"/>
              <a:t>Disadvantages: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More sodium.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 &amp; 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-2</a:t>
            </a:r>
            <a:r>
              <a:rPr lang="en-US" dirty="0" smtClean="0"/>
              <a:t> is not removed.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No treatment to high turbidity.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Liberation of free CO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</a:p>
          <a:p>
            <a:pPr indent="1588">
              <a:buFont typeface="Wingdings" pitchFamily="2" charset="2"/>
              <a:buChar char="Ø"/>
            </a:pPr>
            <a:endParaRPr lang="en-US" dirty="0" smtClean="0"/>
          </a:p>
          <a:p>
            <a:pPr indent="1588">
              <a:buFont typeface="Wingdings" pitchFamily="2" charset="2"/>
              <a:buChar char="Ø"/>
            </a:pPr>
            <a:endParaRPr lang="en-US" dirty="0" smtClean="0"/>
          </a:p>
          <a:p>
            <a:pPr indent="1588">
              <a:buFont typeface="Wingdings" pitchFamily="2" charset="2"/>
              <a:buChar char="Ø"/>
            </a:pPr>
            <a:endParaRPr lang="en-US" dirty="0" smtClean="0"/>
          </a:p>
          <a:p>
            <a:pPr indent="1588">
              <a:buFont typeface="Wingdings" pitchFamily="2" charset="2"/>
              <a:buChar char="Ø"/>
            </a:pPr>
            <a:endParaRPr lang="en-US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Hardness of 10,000lt of a water sample was completely removed by passing it through a </a:t>
            </a:r>
            <a:r>
              <a:rPr lang="en-US" dirty="0" err="1" smtClean="0"/>
              <a:t>zeolite</a:t>
            </a:r>
            <a:r>
              <a:rPr lang="en-US" dirty="0" smtClean="0"/>
              <a:t> softener. </a:t>
            </a:r>
            <a:r>
              <a:rPr lang="en-US" dirty="0" err="1" smtClean="0"/>
              <a:t>Zeolite</a:t>
            </a:r>
            <a:r>
              <a:rPr lang="en-US" dirty="0" smtClean="0"/>
              <a:t> softener required 200lt of </a:t>
            </a:r>
            <a:r>
              <a:rPr lang="en-US" dirty="0" err="1" smtClean="0"/>
              <a:t>NaCl</a:t>
            </a:r>
            <a:r>
              <a:rPr lang="en-US" dirty="0" smtClean="0"/>
              <a:t> solution containing 20,000mg/</a:t>
            </a:r>
            <a:r>
              <a:rPr lang="en-US" dirty="0" err="1" smtClean="0"/>
              <a:t>lt</a:t>
            </a:r>
            <a:r>
              <a:rPr lang="en-US" dirty="0" smtClean="0"/>
              <a:t> of </a:t>
            </a:r>
            <a:r>
              <a:rPr lang="en-US" dirty="0" err="1" smtClean="0"/>
              <a:t>NaCl</a:t>
            </a:r>
            <a:r>
              <a:rPr lang="en-US" dirty="0" smtClean="0"/>
              <a:t> for regeneration. Calculate the hardness of water sample. 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Calgon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Calgon</a:t>
            </a:r>
            <a:r>
              <a:rPr lang="en-US" dirty="0" smtClean="0"/>
              <a:t>: Sodium </a:t>
            </a:r>
            <a:r>
              <a:rPr lang="en-US" dirty="0" err="1" smtClean="0"/>
              <a:t>hexametaphosfate</a:t>
            </a:r>
            <a:r>
              <a:rPr lang="en-US" dirty="0" smtClean="0"/>
              <a:t> [Na</a:t>
            </a:r>
            <a:r>
              <a:rPr lang="en-US" baseline="-25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6</a:t>
            </a:r>
            <a:r>
              <a:rPr lang="en-US" dirty="0" smtClean="0"/>
              <a:t>O</a:t>
            </a:r>
            <a:r>
              <a:rPr lang="en-US" baseline="-25000" dirty="0" smtClean="0"/>
              <a:t>18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225" y="2438400"/>
            <a:ext cx="681355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Ion Exchange 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Reversible process of ion exchange between stationary ion exchange phase &amp; external liquid mobile phase.</a:t>
            </a:r>
          </a:p>
          <a:p>
            <a:r>
              <a:rPr lang="en-US" b="1" dirty="0" smtClean="0"/>
              <a:t>Types of Ion Exchange Resins: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Cation</a:t>
            </a:r>
            <a:r>
              <a:rPr lang="en-US" dirty="0" smtClean="0"/>
              <a:t> exchange resin</a:t>
            </a:r>
          </a:p>
          <a:p>
            <a:pPr>
              <a:buNone/>
            </a:pPr>
            <a:r>
              <a:rPr lang="en-US" b="1" dirty="0" smtClean="0"/>
              <a:t>	</a:t>
            </a:r>
            <a:r>
              <a:rPr lang="en-US" dirty="0" smtClean="0"/>
              <a:t>Anion exchange resin</a:t>
            </a:r>
            <a:r>
              <a:rPr lang="en-US" b="1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Cation</a:t>
            </a:r>
            <a:r>
              <a:rPr lang="en-US" dirty="0" smtClean="0"/>
              <a:t> Exchange Resin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Containing immovable sulfate ions &amp; equal numbers of replaceable Na</a:t>
            </a:r>
            <a:r>
              <a:rPr lang="en-US" baseline="30000" dirty="0" smtClean="0"/>
              <a:t>+</a:t>
            </a:r>
            <a:r>
              <a:rPr lang="en-US" dirty="0" smtClean="0"/>
              <a:t> ions.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500" y="2797084"/>
            <a:ext cx="4711700" cy="33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/>
          <a:lstStyle/>
          <a:p>
            <a:r>
              <a:rPr lang="en-US" dirty="0" smtClean="0"/>
              <a:t>Anion Exchange Resin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Containing amine or quaternary ammonia groups &amp; equivalent amount of replaceable anions, e.g. OH</a:t>
            </a:r>
            <a:r>
              <a:rPr lang="en-US" baseline="30000" dirty="0" smtClean="0"/>
              <a:t>-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202610"/>
            <a:ext cx="4419600" cy="327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143000"/>
            <a:ext cx="4895850" cy="90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091636"/>
            <a:ext cx="5667375" cy="164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657600"/>
            <a:ext cx="3305175" cy="44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76400" y="4267200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Regeneration of exchange resins:</a:t>
            </a:r>
          </a:p>
          <a:p>
            <a:endParaRPr lang="en-US" sz="2400" b="1" dirty="0" smtClean="0"/>
          </a:p>
          <a:p>
            <a:pPr algn="ctr"/>
            <a:r>
              <a:rPr lang="en-US" sz="2400" dirty="0" smtClean="0"/>
              <a:t>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Ca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 + 2H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→ 2RH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+ Ca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 (washings)</a:t>
            </a:r>
          </a:p>
          <a:p>
            <a:pPr algn="ctr"/>
            <a:r>
              <a:rPr lang="en-US" sz="2400" dirty="0" smtClean="0"/>
              <a:t>R’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SO</a:t>
            </a:r>
            <a:r>
              <a:rPr lang="en-US" sz="2400" baseline="-25000" dirty="0" smtClean="0"/>
              <a:t>4</a:t>
            </a:r>
            <a:r>
              <a:rPr lang="en-US" sz="2400" baseline="30000" dirty="0" smtClean="0"/>
              <a:t>-2</a:t>
            </a:r>
            <a:r>
              <a:rPr lang="en-US" sz="2400" dirty="0" smtClean="0"/>
              <a:t> + 2OH</a:t>
            </a:r>
            <a:r>
              <a:rPr lang="en-US" sz="2400" baseline="30000" dirty="0" smtClean="0"/>
              <a:t>-</a:t>
            </a:r>
            <a:r>
              <a:rPr lang="en-US" sz="2400" dirty="0" smtClean="0"/>
              <a:t> → 2R’OH</a:t>
            </a:r>
            <a:r>
              <a:rPr lang="en-US" sz="2400" baseline="30000" dirty="0" smtClean="0"/>
              <a:t>-</a:t>
            </a:r>
            <a:r>
              <a:rPr lang="en-US" sz="2400" dirty="0" smtClean="0"/>
              <a:t> + SO</a:t>
            </a:r>
            <a:r>
              <a:rPr lang="en-US" sz="2400" baseline="-25000" dirty="0" smtClean="0"/>
              <a:t>4</a:t>
            </a:r>
            <a:r>
              <a:rPr lang="en-US" sz="2400" baseline="30000" dirty="0" smtClean="0"/>
              <a:t>-2</a:t>
            </a:r>
            <a:r>
              <a:rPr lang="en-US" sz="2400" dirty="0" smtClean="0"/>
              <a:t> (washings)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Physical</a:t>
            </a:r>
          </a:p>
          <a:p>
            <a:pPr marL="514350" indent="-514350">
              <a:buAutoNum type="arabicPeriod"/>
            </a:pPr>
            <a:r>
              <a:rPr lang="en-US" dirty="0" smtClean="0"/>
              <a:t>Chemical</a:t>
            </a:r>
          </a:p>
          <a:p>
            <a:pPr marL="514350" indent="-514350">
              <a:buAutoNum type="arabicPeriod"/>
            </a:pPr>
            <a:r>
              <a:rPr lang="en-US" dirty="0" smtClean="0"/>
              <a:t>Biological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Advantages:</a:t>
            </a:r>
          </a:p>
          <a:p>
            <a:r>
              <a:rPr lang="en-US" dirty="0" smtClean="0"/>
              <a:t>For the softening of acidic as well as alkaline water.</a:t>
            </a:r>
          </a:p>
          <a:p>
            <a:r>
              <a:rPr lang="en-US" dirty="0" smtClean="0"/>
              <a:t>Produces water of very low hardness.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Disadvantages:</a:t>
            </a:r>
          </a:p>
          <a:p>
            <a:r>
              <a:rPr lang="en-US" dirty="0" smtClean="0"/>
              <a:t>Costly.</a:t>
            </a:r>
          </a:p>
          <a:p>
            <a:r>
              <a:rPr lang="en-US" dirty="0" smtClean="0"/>
              <a:t>Expensive chemicals.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Physical Impurities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S.No</a:t>
                      </a:r>
                      <a:r>
                        <a:rPr lang="en-US" b="0" dirty="0" smtClean="0"/>
                        <a:t>.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Type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Example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Effect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Metallic substances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Salts of Fe, </a:t>
                      </a:r>
                      <a:r>
                        <a:rPr lang="en-US" dirty="0" err="1" smtClean="0"/>
                        <a:t>Mn</a:t>
                      </a:r>
                      <a:r>
                        <a:rPr lang="en-US" dirty="0" smtClean="0"/>
                        <a:t>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Colloidal impurities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Clay, slit, finely divided matter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Turbidity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Unusual</a:t>
                      </a:r>
                      <a:r>
                        <a:rPr lang="en-US" baseline="0" dirty="0" smtClean="0"/>
                        <a:t> amounts of salts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Brackish taste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Fe, </a:t>
                      </a:r>
                      <a:r>
                        <a:rPr lang="en-US" dirty="0" err="1" smtClean="0"/>
                        <a:t>Mn</a:t>
                      </a:r>
                      <a:r>
                        <a:rPr lang="en-US" dirty="0" smtClean="0"/>
                        <a:t>, Al, SO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dirty="0" smtClean="0"/>
                        <a:t>, excess  of lime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Bitter taste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Large amount of Na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CO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Soapy taste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Dissolved 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&amp; nitrates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Palatable taste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Organic &amp; Inorganic substances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Sulfides, alcohols, </a:t>
                      </a:r>
                      <a:r>
                        <a:rPr lang="en-US" dirty="0" err="1" smtClean="0"/>
                        <a:t>aldehydes</a:t>
                      </a:r>
                      <a:r>
                        <a:rPr lang="en-US" dirty="0" smtClean="0"/>
                        <a:t>, phenols, etc.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Odour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Chemical Impurities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1757680"/>
          <a:ext cx="8229600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S.No</a:t>
                      </a:r>
                      <a:r>
                        <a:rPr lang="en-US" b="0" dirty="0" smtClean="0"/>
                        <a:t>.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Type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Example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Effect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Inorganic &amp; organic</a:t>
                      </a:r>
                      <a:r>
                        <a:rPr lang="en-US" baseline="0" dirty="0" smtClean="0"/>
                        <a:t> chemicals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Toxic substances released</a:t>
                      </a:r>
                      <a:r>
                        <a:rPr lang="en-US" baseline="0" dirty="0" smtClean="0"/>
                        <a:t> from dyeing, paints, </a:t>
                      </a:r>
                      <a:r>
                        <a:rPr lang="en-US" baseline="0" dirty="0" err="1" smtClean="0"/>
                        <a:t>insectides</a:t>
                      </a:r>
                      <a:r>
                        <a:rPr lang="en-US" baseline="0" dirty="0" smtClean="0"/>
                        <a:t>, pesticides industry,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human health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Dissolved oxygen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Corrosion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Biological Impurities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Microorganisms</a:t>
            </a:r>
          </a:p>
          <a:p>
            <a:r>
              <a:rPr lang="en-US" dirty="0" smtClean="0"/>
              <a:t>Bacteria</a:t>
            </a:r>
          </a:p>
          <a:p>
            <a:r>
              <a:rPr lang="en-US" dirty="0" smtClean="0"/>
              <a:t>Algae</a:t>
            </a:r>
          </a:p>
          <a:p>
            <a:r>
              <a:rPr lang="en-US" dirty="0" smtClean="0"/>
              <a:t>Fungi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Prevention of lathering of soap.</a:t>
            </a:r>
          </a:p>
          <a:p>
            <a:pPr>
              <a:buNone/>
              <a:defRPr/>
            </a:pPr>
            <a:r>
              <a:rPr lang="en-US" dirty="0"/>
              <a:t> </a:t>
            </a:r>
            <a:r>
              <a:rPr lang="en-US" sz="2400" dirty="0"/>
              <a:t>2C</a:t>
            </a:r>
            <a:r>
              <a:rPr lang="en-US" sz="2400" baseline="-25000" dirty="0"/>
              <a:t>17</a:t>
            </a:r>
            <a:r>
              <a:rPr lang="en-US" sz="2400" dirty="0"/>
              <a:t>H</a:t>
            </a:r>
            <a:r>
              <a:rPr lang="en-US" sz="2400" baseline="-25000" dirty="0"/>
              <a:t>35</a:t>
            </a:r>
            <a:r>
              <a:rPr lang="en-US" sz="2400" dirty="0"/>
              <a:t>COONa  +  </a:t>
            </a:r>
            <a:r>
              <a:rPr lang="en-US" sz="2400" dirty="0" smtClean="0"/>
              <a:t>Ca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/Mg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 </a:t>
            </a:r>
            <a:r>
              <a:rPr lang="en-US" sz="2400" dirty="0"/>
              <a:t>→  </a:t>
            </a:r>
            <a:r>
              <a:rPr lang="en-US" sz="2400" dirty="0" smtClean="0"/>
              <a:t>(Mg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/Ca</a:t>
            </a:r>
            <a:r>
              <a:rPr lang="en-US" sz="2400" baseline="30000" dirty="0" smtClean="0"/>
              <a:t>+2</a:t>
            </a:r>
            <a:r>
              <a:rPr lang="en-US" sz="2400" dirty="0" smtClean="0"/>
              <a:t>)(</a:t>
            </a:r>
            <a:r>
              <a:rPr lang="en-US" sz="2400" dirty="0"/>
              <a:t>C</a:t>
            </a:r>
            <a:r>
              <a:rPr lang="en-US" sz="2400" baseline="-25000" dirty="0"/>
              <a:t>17</a:t>
            </a:r>
            <a:r>
              <a:rPr lang="en-US" sz="2400" dirty="0"/>
              <a:t>H</a:t>
            </a:r>
            <a:r>
              <a:rPr lang="en-US" sz="2400" baseline="-25000" dirty="0"/>
              <a:t>35</a:t>
            </a:r>
            <a:r>
              <a:rPr lang="en-US" sz="2400" dirty="0"/>
              <a:t>COO)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 smtClean="0"/>
              <a:t>+ 2Na</a:t>
            </a:r>
            <a:r>
              <a:rPr lang="en-US" sz="2400" baseline="30000" dirty="0"/>
              <a:t>+</a:t>
            </a:r>
          </a:p>
          <a:p>
            <a:pPr>
              <a:buNone/>
              <a:defRPr/>
            </a:pPr>
            <a:r>
              <a:rPr lang="en-US" dirty="0"/>
              <a:t>    </a:t>
            </a:r>
            <a:r>
              <a:rPr lang="en-US" sz="2400" dirty="0"/>
              <a:t>sod </a:t>
            </a:r>
            <a:r>
              <a:rPr lang="en-US" sz="2400" dirty="0" err="1"/>
              <a:t>stearate</a:t>
            </a:r>
            <a:r>
              <a:rPr lang="en-US" sz="2400" dirty="0"/>
              <a:t> </a:t>
            </a:r>
            <a:r>
              <a:rPr lang="en-US" sz="2400" dirty="0" smtClean="0"/>
              <a:t>			Insoluble scum </a:t>
            </a:r>
          </a:p>
          <a:p>
            <a:pPr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smtClean="0"/>
              <a:t>(soap)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Temporary: 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Dissolved bicarbonates of Ca, Mg &amp; other heavy metals.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Carbonates of iron.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Removed by boiling water.</a:t>
            </a:r>
          </a:p>
          <a:p>
            <a:pPr indent="1588">
              <a:buFont typeface="Wingdings" pitchFamily="2" charset="2"/>
              <a:buChar char="Ø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Ca(HCO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)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CaCO</a:t>
            </a:r>
            <a:r>
              <a:rPr kumimoji="0" lang="en-US" sz="31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↓ + H</a:t>
            </a:r>
            <a:r>
              <a:rPr kumimoji="0" lang="en-US" sz="31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 + CO</a:t>
            </a:r>
            <a:r>
              <a:rPr kumimoji="0" lang="en-US" sz="31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↑</a:t>
            </a:r>
          </a:p>
          <a:p>
            <a:pPr indent="1588">
              <a:buFont typeface="Wingdings" pitchFamily="2" charset="2"/>
              <a:buChar char="Ø"/>
            </a:pPr>
            <a:r>
              <a:rPr lang="en-US" sz="3100" dirty="0" smtClean="0">
                <a:latin typeface="Calibri" pitchFamily="34" charset="0"/>
                <a:cs typeface="Times New Roman" pitchFamily="18" charset="0"/>
              </a:rPr>
              <a:t>Mg(HCO</a:t>
            </a:r>
            <a:r>
              <a:rPr lang="en-US" sz="3100" baseline="-25000" dirty="0" smtClean="0">
                <a:latin typeface="Calibri" pitchFamily="34" charset="0"/>
                <a:cs typeface="Times New Roman" pitchFamily="18" charset="0"/>
              </a:rPr>
              <a:t>3</a:t>
            </a:r>
            <a:r>
              <a:rPr lang="en-US" sz="3100" dirty="0" smtClean="0">
                <a:latin typeface="Calibri" pitchFamily="34" charset="0"/>
                <a:cs typeface="Times New Roman" pitchFamily="18" charset="0"/>
              </a:rPr>
              <a:t>)</a:t>
            </a:r>
            <a:r>
              <a:rPr lang="en-US" sz="3100" baseline="-25000" dirty="0" smtClean="0">
                <a:latin typeface="Calibri" pitchFamily="34" charset="0"/>
                <a:cs typeface="Times New Roman" pitchFamily="18" charset="0"/>
              </a:rPr>
              <a:t>2</a:t>
            </a:r>
            <a:r>
              <a:rPr lang="en-US" sz="3100" dirty="0" smtClean="0">
                <a:latin typeface="Calibri" pitchFamily="34" charset="0"/>
                <a:cs typeface="Times New Roman" pitchFamily="18" charset="0"/>
              </a:rPr>
              <a:t>           Mg(OH)</a:t>
            </a:r>
            <a:r>
              <a:rPr lang="en-US" sz="3100" baseline="-25000" dirty="0" smtClean="0">
                <a:latin typeface="Calibri" pitchFamily="34" charset="0"/>
                <a:cs typeface="Times New Roman" pitchFamily="18" charset="0"/>
              </a:rPr>
              <a:t>2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↓ + 2CO</a:t>
            </a:r>
            <a:r>
              <a:rPr kumimoji="0" lang="en-US" sz="31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3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↑</a:t>
            </a:r>
            <a:endParaRPr kumimoji="0" lang="en-US" sz="3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lvl="0" indent="1588">
              <a:buNone/>
            </a:pPr>
            <a:endParaRPr lang="en-US" sz="2400" dirty="0" smtClean="0">
              <a:latin typeface="Arial" pitchFamily="34" charset="0"/>
            </a:endParaRPr>
          </a:p>
          <a:p>
            <a:pPr lvl="0" indent="1588">
              <a:buNone/>
            </a:pPr>
            <a:endParaRPr lang="en-US" sz="2400" dirty="0" smtClean="0">
              <a:latin typeface="Arial" pitchFamily="34" charset="0"/>
            </a:endParaRPr>
          </a:p>
          <a:p>
            <a:r>
              <a:rPr lang="en-US" b="1" dirty="0" smtClean="0"/>
              <a:t>Permanent: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Due to dissolved chlorides &amp; sulfates of Ca, Mg, Fe &amp; other heavy metals.</a:t>
            </a:r>
          </a:p>
          <a:p>
            <a:pPr indent="1588">
              <a:buFont typeface="Wingdings" pitchFamily="2" charset="2"/>
              <a:buChar char="Ø"/>
            </a:pPr>
            <a:r>
              <a:rPr lang="en-US" dirty="0" smtClean="0"/>
              <a:t>Cannot be removed by boiling.</a:t>
            </a:r>
          </a:p>
          <a:p>
            <a:pPr indent="1588">
              <a:buNone/>
            </a:pP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577220"/>
            <a:ext cx="2167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36825" y="3169064"/>
            <a:ext cx="511175" cy="412336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13025" y="3505200"/>
            <a:ext cx="511175" cy="41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990</Words>
  <Application>Microsoft Office PowerPoint</Application>
  <PresentationFormat>On-screen Show (4:3)</PresentationFormat>
  <Paragraphs>297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Water Chemistry</vt:lpstr>
      <vt:lpstr>Contents</vt:lpstr>
      <vt:lpstr>Sources of water</vt:lpstr>
      <vt:lpstr>Impurities</vt:lpstr>
      <vt:lpstr>1. Physical Impurities</vt:lpstr>
      <vt:lpstr>2. Chemical Impurities</vt:lpstr>
      <vt:lpstr>3. Biological Impurities</vt:lpstr>
      <vt:lpstr>Hardness</vt:lpstr>
      <vt:lpstr>Types of Hardness</vt:lpstr>
      <vt:lpstr>Advantages of Hardness</vt:lpstr>
      <vt:lpstr>Disadvantages of Hardness</vt:lpstr>
      <vt:lpstr>Hardness-scale</vt:lpstr>
      <vt:lpstr>Slide 13</vt:lpstr>
      <vt:lpstr>Determination of Hardness</vt:lpstr>
      <vt:lpstr>1. EDTA Method</vt:lpstr>
      <vt:lpstr>Contd……….</vt:lpstr>
      <vt:lpstr>Advantages of EDTA Method</vt:lpstr>
      <vt:lpstr>2. Soap Titration Method</vt:lpstr>
      <vt:lpstr>Problems…….</vt:lpstr>
      <vt:lpstr>Alkalinity</vt:lpstr>
      <vt:lpstr>Calculation of Alkalinity of water</vt:lpstr>
      <vt:lpstr>SOFTENING OF HARD WATER</vt:lpstr>
      <vt:lpstr>1. Lime-soda process</vt:lpstr>
      <vt:lpstr>Contd…..</vt:lpstr>
      <vt:lpstr>Types of Lime soda process</vt:lpstr>
      <vt:lpstr>Cold Lime-soda process</vt:lpstr>
      <vt:lpstr>Hot L-S Process</vt:lpstr>
      <vt:lpstr>Impt……</vt:lpstr>
      <vt:lpstr>Calculations</vt:lpstr>
      <vt:lpstr>Problem……</vt:lpstr>
      <vt:lpstr>2. Zeolite Process</vt:lpstr>
      <vt:lpstr>Chemistry involved</vt:lpstr>
      <vt:lpstr>Slide 33</vt:lpstr>
      <vt:lpstr>Problem…..</vt:lpstr>
      <vt:lpstr>3. Calgon Process</vt:lpstr>
      <vt:lpstr>4. Ion Exchange Process </vt:lpstr>
      <vt:lpstr>Cation Exchange Resin</vt:lpstr>
      <vt:lpstr>Anion Exchange Resin</vt:lpstr>
      <vt:lpstr>Reactions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shailey</dc:creator>
  <cp:lastModifiedBy>Windows User</cp:lastModifiedBy>
  <cp:revision>137</cp:revision>
  <dcterms:created xsi:type="dcterms:W3CDTF">2010-11-22T04:32:24Z</dcterms:created>
  <dcterms:modified xsi:type="dcterms:W3CDTF">2019-03-31T16:26:54Z</dcterms:modified>
</cp:coreProperties>
</file>